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61" r:id="rId4"/>
    <p:sldId id="259" r:id="rId5"/>
    <p:sldId id="262" r:id="rId6"/>
    <p:sldId id="271" r:id="rId7"/>
    <p:sldId id="272" r:id="rId8"/>
    <p:sldId id="273" r:id="rId9"/>
    <p:sldId id="264" r:id="rId10"/>
    <p:sldId id="274" r:id="rId11"/>
    <p:sldId id="276" r:id="rId12"/>
    <p:sldId id="275" r:id="rId13"/>
    <p:sldId id="277" r:id="rId14"/>
    <p:sldId id="282" r:id="rId15"/>
    <p:sldId id="278" r:id="rId16"/>
    <p:sldId id="279" r:id="rId17"/>
    <p:sldId id="281" r:id="rId18"/>
    <p:sldId id="280"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5" d="100"/>
          <a:sy n="135" d="100"/>
        </p:scale>
        <p:origin x="-104" y="-2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52747-AACE-4AB3-AD6C-7312DB1EC921}" type="datetimeFigureOut">
              <a:rPr lang="en-US" smtClean="0"/>
              <a:t>8/27/13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0BF41-17FD-43F1-B3B5-5D96A472EB62}" type="slidenum">
              <a:rPr lang="en-US" smtClean="0"/>
              <a:t>‹#›</a:t>
            </a:fld>
            <a:endParaRPr lang="en-US"/>
          </a:p>
        </p:txBody>
      </p:sp>
    </p:spTree>
    <p:extLst>
      <p:ext uri="{BB962C8B-B14F-4D97-AF65-F5344CB8AC3E}">
        <p14:creationId xmlns:p14="http://schemas.microsoft.com/office/powerpoint/2010/main" val="383908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9D3853-3188-4398-ABA6-307A6729E8D4}"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85444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807B9-823A-44D3-A830-9795654C6833}"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9559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C3463-EF26-4505-A3D6-0AEDC3E83E98}"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02077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596679-7B7E-454E-A95C-517422D3966C}"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55174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30070E-D363-4A9C-B911-D9A463825519}" type="datetime1">
              <a:rPr lang="en-US" smtClean="0"/>
              <a:t>8/27/13</a:t>
            </a:fld>
            <a:endParaRPr lang="en-US"/>
          </a:p>
        </p:txBody>
      </p:sp>
      <p:sp>
        <p:nvSpPr>
          <p:cNvPr id="8" name="Footer Placeholder 7"/>
          <p:cNvSpPr>
            <a:spLocks noGrp="1"/>
          </p:cNvSpPr>
          <p:nvPr>
            <p:ph type="ftr" sz="quarter" idx="11"/>
          </p:nvPr>
        </p:nvSpPr>
        <p:spPr/>
        <p:txBody>
          <a:bodyPr/>
          <a:lstStyle/>
          <a:p>
            <a:r>
              <a:rPr lang="en-US" smtClean="0"/>
              <a:t>Copyright 2014 by Alfred P. Rovai, Jason D. Baker, and Michael K. Ponton</a:t>
            </a:r>
            <a:endParaRPr lang="en-US"/>
          </a:p>
        </p:txBody>
      </p:sp>
      <p:sp>
        <p:nvSpPr>
          <p:cNvPr id="9" name="Slide Number Placeholder 8"/>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39206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B230E1-7F74-4E93-A867-A38B563B8581}" type="datetime1">
              <a:rPr lang="en-US" smtClean="0"/>
              <a:t>8/27/13</a:t>
            </a:fld>
            <a:endParaRPr lang="en-US"/>
          </a:p>
        </p:txBody>
      </p:sp>
      <p:sp>
        <p:nvSpPr>
          <p:cNvPr id="4" name="Footer Placeholder 3"/>
          <p:cNvSpPr>
            <a:spLocks noGrp="1"/>
          </p:cNvSpPr>
          <p:nvPr>
            <p:ph type="ftr" sz="quarter" idx="11"/>
          </p:nvPr>
        </p:nvSpPr>
        <p:spPr/>
        <p:txBody>
          <a:bodyPr/>
          <a:lstStyle/>
          <a:p>
            <a:r>
              <a:rPr lang="en-US" smtClean="0"/>
              <a:t>Copyright 2014 by Alfred P. Rovai, Jason D. Baker, and Michael K. Ponton</a:t>
            </a:r>
            <a:endParaRPr lang="en-US"/>
          </a:p>
        </p:txBody>
      </p:sp>
      <p:sp>
        <p:nvSpPr>
          <p:cNvPr id="5" name="Slide Number Placeholder 4"/>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238259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6A8B3-707A-4C07-A3A9-C9341EB252BF}" type="datetime1">
              <a:rPr lang="en-US" smtClean="0"/>
              <a:t>8/27/13</a:t>
            </a:fld>
            <a:endParaRPr lang="en-US"/>
          </a:p>
        </p:txBody>
      </p:sp>
      <p:sp>
        <p:nvSpPr>
          <p:cNvPr id="3" name="Footer Placeholder 2"/>
          <p:cNvSpPr>
            <a:spLocks noGrp="1"/>
          </p:cNvSpPr>
          <p:nvPr>
            <p:ph type="ftr" sz="quarter" idx="11"/>
          </p:nvPr>
        </p:nvSpPr>
        <p:spPr/>
        <p:txBody>
          <a:bodyPr/>
          <a:lstStyle/>
          <a:p>
            <a:r>
              <a:rPr lang="en-US" smtClean="0"/>
              <a:t>Copyright 2014 by Alfred P. Rovai, Jason D. Baker, and Michael K. Ponton</a:t>
            </a:r>
            <a:endParaRPr lang="en-US"/>
          </a:p>
        </p:txBody>
      </p:sp>
      <p:sp>
        <p:nvSpPr>
          <p:cNvPr id="4" name="Slide Number Placeholder 3"/>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44012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D16A4-BEE0-4D5E-9504-098B3B1FCA6F}"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17297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7DDE4-DA66-47F5-B123-60C0B0D7E1BE}"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69650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B7D93-0BE6-4CF8-9B57-C245C6C87181}"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87352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6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F85E7-6387-462E-9934-6C92A8736218}" type="datetime1">
              <a:rPr lang="en-US" smtClean="0"/>
              <a:t>8/27/13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2014 by Alfred P. Rovai, Jason D. Baker, and Michael K. Ponton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2AE74-9504-4F08-A931-E4840DD8D596}" type="slidenum">
              <a:rPr lang="en-US" smtClean="0"/>
              <a:t>‹#›</a:t>
            </a:fld>
            <a:endParaRPr lang="en-US"/>
          </a:p>
        </p:txBody>
      </p:sp>
    </p:spTree>
    <p:extLst>
      <p:ext uri="{BB962C8B-B14F-4D97-AF65-F5344CB8AC3E}">
        <p14:creationId xmlns:p14="http://schemas.microsoft.com/office/powerpoint/2010/main" val="93710755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hyperlink" Target="http://www.watertreepress.com/stat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i="1" dirty="0" smtClean="0">
                <a:latin typeface="Times New Roman" pitchFamily="18" charset="0"/>
                <a:cs typeface="Times New Roman" pitchFamily="18" charset="0"/>
              </a:rPr>
              <a:t>Social Science Research Design and Statistics</a:t>
            </a:r>
            <a:r>
              <a:rPr lang="en-US" sz="2400" dirty="0" smtClean="0">
                <a:latin typeface="Times New Roman" pitchFamily="18" charset="0"/>
                <a:cs typeface="Times New Roman" pitchFamily="18" charset="0"/>
              </a:rPr>
              <a:t>, 2/e</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 Jason D. Baker, and Michael K. Ponton</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505200" y="2362201"/>
            <a:ext cx="5486400" cy="1981199"/>
          </a:xfrm>
        </p:spPr>
        <p:txBody>
          <a:bodyPr>
            <a:normAutofit fontScale="92500"/>
          </a:bodyPr>
          <a:lstStyle/>
          <a:p>
            <a:pPr marL="0" indent="0" algn="ctr">
              <a:buNone/>
            </a:pPr>
            <a:r>
              <a:rPr lang="en-US" sz="2800" dirty="0" smtClean="0">
                <a:latin typeface="Times New Roman" pitchFamily="18" charset="0"/>
                <a:cs typeface="Times New Roman" pitchFamily="18" charset="0"/>
              </a:rPr>
              <a:t>Between Subjects Analysis of Variance</a:t>
            </a:r>
          </a:p>
          <a:p>
            <a:pPr marL="0" indent="0" algn="ctr">
              <a:buNone/>
            </a:pPr>
            <a:endParaRPr lang="en-US" sz="2400" dirty="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PowerPoint Prepared by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Presentation  </a:t>
            </a:r>
            <a:r>
              <a:rPr lang="en-US" dirty="0" smtClean="0">
                <a:latin typeface="Times New Roman"/>
                <a:cs typeface="Times New Roman"/>
              </a:rPr>
              <a:t>© </a:t>
            </a:r>
            <a:r>
              <a:rPr lang="en-US" dirty="0" smtClean="0">
                <a:latin typeface="Times New Roman" pitchFamily="18" charset="0"/>
                <a:cs typeface="Times New Roman" pitchFamily="18" charset="0"/>
              </a:rPr>
              <a:t>2013 by Alfred P. Rovai, Jason D. Baker, and Michael K. Ponton</a:t>
            </a:r>
            <a:endParaRPr lang="en-US" dirty="0">
              <a:latin typeface="Times New Roman" pitchFamily="18" charset="0"/>
              <a:cs typeface="Times New Roman" pitchFamily="18" charset="0"/>
            </a:endParaRPr>
          </a:p>
        </p:txBody>
      </p:sp>
      <p:pic>
        <p:nvPicPr>
          <p:cNvPr id="10" name="Picture 9" descr="watertree press logo 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267200"/>
            <a:ext cx="2133600" cy="723410"/>
          </a:xfrm>
          <a:prstGeom prst="rect">
            <a:avLst/>
          </a:prstGeom>
        </p:spPr>
      </p:pic>
      <p:sp>
        <p:nvSpPr>
          <p:cNvPr id="5" name="TextBox 4"/>
          <p:cNvSpPr txBox="1"/>
          <p:nvPr/>
        </p:nvSpPr>
        <p:spPr>
          <a:xfrm>
            <a:off x="1066800" y="5791200"/>
            <a:ext cx="7010400" cy="461665"/>
          </a:xfrm>
          <a:prstGeom prst="rect">
            <a:avLst/>
          </a:prstGeom>
          <a:noFill/>
        </p:spPr>
        <p:txBody>
          <a:bodyPr wrap="square" rtlCol="0">
            <a:spAutoFit/>
          </a:bodyPr>
          <a:lstStyle/>
          <a:p>
            <a:pPr algn="ctr"/>
            <a:r>
              <a:rPr lang="en-US" sz="1200" dirty="0" smtClean="0">
                <a:latin typeface="Times New Roman"/>
                <a:cs typeface="Times New Roman"/>
              </a:rPr>
              <a:t>IBM</a:t>
            </a:r>
            <a:r>
              <a:rPr lang="en-US" sz="1200" dirty="0">
                <a:latin typeface="Times New Roman"/>
                <a:cs typeface="Times New Roman"/>
              </a:rPr>
              <a:t>®</a:t>
            </a:r>
            <a:r>
              <a:rPr lang="en-US" sz="1200" dirty="0" smtClean="0">
                <a:latin typeface="Times New Roman"/>
                <a:cs typeface="Times New Roman"/>
              </a:rPr>
              <a:t> SPSS</a:t>
            </a:r>
            <a:r>
              <a:rPr lang="en-US" sz="1200" dirty="0">
                <a:latin typeface="Times New Roman"/>
                <a:cs typeface="Times New Roman"/>
              </a:rPr>
              <a:t>®</a:t>
            </a:r>
            <a:r>
              <a:rPr lang="en-US" sz="1200" dirty="0" smtClean="0">
                <a:latin typeface="Times New Roman"/>
                <a:cs typeface="Times New Roman"/>
              </a:rPr>
              <a:t> Screen </a:t>
            </a:r>
            <a:r>
              <a:rPr lang="en-US" sz="1200" dirty="0">
                <a:latin typeface="Times New Roman"/>
                <a:cs typeface="Times New Roman"/>
              </a:rPr>
              <a:t>P</a:t>
            </a:r>
            <a:r>
              <a:rPr lang="en-US" sz="1200" dirty="0" smtClean="0">
                <a:latin typeface="Times New Roman"/>
                <a:cs typeface="Times New Roman"/>
              </a:rPr>
              <a:t>rints </a:t>
            </a:r>
            <a:r>
              <a:rPr lang="en-US" sz="1200" dirty="0">
                <a:latin typeface="Times New Roman"/>
                <a:cs typeface="Times New Roman"/>
              </a:rPr>
              <a:t>Courtesy of International Business Machines Corporation, </a:t>
            </a:r>
            <a:endParaRPr lang="en-US" sz="1200" dirty="0" smtClean="0">
              <a:latin typeface="Times New Roman"/>
              <a:cs typeface="Times New Roman"/>
            </a:endParaRPr>
          </a:p>
          <a:p>
            <a:pPr algn="ctr"/>
            <a:r>
              <a:rPr lang="en-US" sz="1200" dirty="0" smtClean="0">
                <a:latin typeface="Times New Roman"/>
                <a:cs typeface="Times New Roman"/>
              </a:rPr>
              <a:t>© </a:t>
            </a:r>
            <a:r>
              <a:rPr lang="en-US" sz="1200" dirty="0">
                <a:latin typeface="Times New Roman"/>
                <a:cs typeface="Times New Roman"/>
              </a:rPr>
              <a:t>International Business Machines Corporation.</a:t>
            </a:r>
          </a:p>
        </p:txBody>
      </p:sp>
      <p:pic>
        <p:nvPicPr>
          <p:cNvPr id="7" name="Picture 6" descr="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752600"/>
            <a:ext cx="2759899" cy="3567170"/>
          </a:xfrm>
          <a:prstGeom prst="rect">
            <a:avLst/>
          </a:prstGeom>
        </p:spPr>
      </p:pic>
    </p:spTree>
    <p:extLst>
      <p:ext uri="{BB962C8B-B14F-4D97-AF65-F5344CB8AC3E}">
        <p14:creationId xmlns:p14="http://schemas.microsoft.com/office/powerpoint/2010/main" val="14815996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19 at 3.36.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6232989"/>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5" name="TextBox 4"/>
          <p:cNvSpPr txBox="1"/>
          <p:nvPr/>
        </p:nvSpPr>
        <p:spPr>
          <a:xfrm>
            <a:off x="4419600" y="990600"/>
            <a:ext cx="4572000" cy="5355313"/>
          </a:xfrm>
          <a:prstGeom prst="rect">
            <a:avLst/>
          </a:prstGeom>
          <a:solidFill>
            <a:srgbClr val="001667"/>
          </a:solidFill>
          <a:ln w="12700">
            <a:solidFill>
              <a:schemeClr val="tx1"/>
            </a:solidFill>
          </a:ln>
        </p:spPr>
        <p:txBody>
          <a:bodyPr wrap="square" rtlCol="0">
            <a:spAutoFit/>
          </a:bodyPr>
          <a:lstStyle/>
          <a:p>
            <a:pPr algn="ctr"/>
            <a:r>
              <a:rPr lang="en-US" dirty="0" smtClean="0"/>
              <a:t>Move age to the </a:t>
            </a:r>
            <a:r>
              <a:rPr lang="en-US" b="1" dirty="0" smtClean="0"/>
              <a:t>Post Hoc Tests for: </a:t>
            </a:r>
            <a:r>
              <a:rPr lang="en-US" dirty="0" smtClean="0"/>
              <a:t>box. If the age factor is significant, post hoc tests will be required to determine group differences since there are six age categories. If the gender factor is significant, post hoc tests are not required because gender has only two categories. </a:t>
            </a:r>
          </a:p>
          <a:p>
            <a:pPr algn="ctr"/>
            <a:endParaRPr lang="en-US" dirty="0"/>
          </a:p>
          <a:p>
            <a:pPr algn="ctr"/>
            <a:r>
              <a:rPr lang="en-US" dirty="0" smtClean="0"/>
              <a:t>Assume equal variances is tenable and select an appropriate post hoc test. In this example </a:t>
            </a:r>
            <a:r>
              <a:rPr lang="en-US" dirty="0" err="1" smtClean="0"/>
              <a:t>Tukey</a:t>
            </a:r>
            <a:r>
              <a:rPr lang="en-US" dirty="0" smtClean="0"/>
              <a:t> is selected because it is neither very conservative (like </a:t>
            </a:r>
            <a:r>
              <a:rPr lang="en-US" dirty="0" err="1" smtClean="0"/>
              <a:t>Scheffe</a:t>
            </a:r>
            <a:r>
              <a:rPr lang="en-US" dirty="0" smtClean="0"/>
              <a:t>) or very liberal (like LSD). If output shows equal variances is not tenable (i.e., if </a:t>
            </a:r>
            <a:r>
              <a:rPr lang="en-US" dirty="0" err="1" smtClean="0"/>
              <a:t>Levene’s</a:t>
            </a:r>
            <a:r>
              <a:rPr lang="en-US" dirty="0" smtClean="0"/>
              <a:t> test is significant), the post hoc procedure will need to be conducted again with an appropriate equal variances not assumed post hoc test</a:t>
            </a:r>
          </a:p>
          <a:p>
            <a:pPr algn="ctr"/>
            <a:endParaRPr lang="en-US" dirty="0" smtClean="0"/>
          </a:p>
          <a:p>
            <a:pPr algn="ctr"/>
            <a:r>
              <a:rPr lang="en-US" dirty="0" smtClean="0"/>
              <a:t>Click Continue.</a:t>
            </a:r>
            <a:endParaRPr lang="en-US" dirty="0"/>
          </a:p>
        </p:txBody>
      </p:sp>
      <p:sp>
        <p:nvSpPr>
          <p:cNvPr id="2" name="Oval 1"/>
          <p:cNvSpPr/>
          <p:nvPr/>
        </p:nvSpPr>
        <p:spPr>
          <a:xfrm>
            <a:off x="2514600" y="3200400"/>
            <a:ext cx="10668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95400" y="4343400"/>
            <a:ext cx="609600" cy="3048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33800" y="5791200"/>
            <a:ext cx="609600" cy="3048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2357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3-08-19 at 3.34.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2400"/>
            <a:ext cx="9144000" cy="6242341"/>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5" name="TextBox 4"/>
          <p:cNvSpPr txBox="1"/>
          <p:nvPr/>
        </p:nvSpPr>
        <p:spPr>
          <a:xfrm>
            <a:off x="4343400" y="2133600"/>
            <a:ext cx="3303932" cy="646331"/>
          </a:xfrm>
          <a:prstGeom prst="rect">
            <a:avLst/>
          </a:prstGeom>
          <a:solidFill>
            <a:srgbClr val="001667"/>
          </a:solidFill>
          <a:ln w="12700">
            <a:solidFill>
              <a:schemeClr val="tx1"/>
            </a:solidFill>
          </a:ln>
        </p:spPr>
        <p:txBody>
          <a:bodyPr wrap="square" rtlCol="0">
            <a:spAutoFit/>
          </a:bodyPr>
          <a:lstStyle/>
          <a:p>
            <a:pPr algn="ctr"/>
            <a:r>
              <a:rPr lang="en-US" dirty="0" smtClean="0"/>
              <a:t>Click Options to display the Options dialog.</a:t>
            </a:r>
            <a:endParaRPr lang="en-US" dirty="0"/>
          </a:p>
        </p:txBody>
      </p:sp>
      <p:sp>
        <p:nvSpPr>
          <p:cNvPr id="2" name="Oval 1"/>
          <p:cNvSpPr/>
          <p:nvPr/>
        </p:nvSpPr>
        <p:spPr>
          <a:xfrm>
            <a:off x="3276600" y="2514600"/>
            <a:ext cx="7620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0966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19 at 6.32.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625137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5" name="TextBox 4"/>
          <p:cNvSpPr txBox="1"/>
          <p:nvPr/>
        </p:nvSpPr>
        <p:spPr>
          <a:xfrm>
            <a:off x="3962400" y="3048000"/>
            <a:ext cx="4648200" cy="3139321"/>
          </a:xfrm>
          <a:prstGeom prst="rect">
            <a:avLst/>
          </a:prstGeom>
          <a:solidFill>
            <a:srgbClr val="001667"/>
          </a:solidFill>
          <a:ln w="12700">
            <a:solidFill>
              <a:schemeClr val="tx1"/>
            </a:solidFill>
          </a:ln>
        </p:spPr>
        <p:txBody>
          <a:bodyPr wrap="square" rtlCol="0">
            <a:spAutoFit/>
          </a:bodyPr>
          <a:lstStyle/>
          <a:p>
            <a:pPr algn="ctr"/>
            <a:r>
              <a:rPr lang="en-US" dirty="0" smtClean="0"/>
              <a:t>Select Descriptive statistics, Estimates of effect size, Observed power, and Homogeneity tests. </a:t>
            </a:r>
          </a:p>
          <a:p>
            <a:pPr algn="ctr"/>
            <a:endParaRPr lang="en-US" dirty="0"/>
          </a:p>
          <a:p>
            <a:pPr algn="ctr"/>
            <a:r>
              <a:rPr lang="en-US" dirty="0" smtClean="0"/>
              <a:t>Observed power will display the statistical power of each tested effect. Estimates of effect size will display partial eta squared for each effect and the overall ANOVA. Homogeneity tests will produce </a:t>
            </a:r>
            <a:r>
              <a:rPr lang="en-US" dirty="0" err="1" smtClean="0"/>
              <a:t>Levene’s</a:t>
            </a:r>
            <a:r>
              <a:rPr lang="en-US" dirty="0" smtClean="0"/>
              <a:t> test of equality of error variances.</a:t>
            </a:r>
          </a:p>
          <a:p>
            <a:pPr algn="ctr"/>
            <a:endParaRPr lang="en-US" dirty="0" smtClean="0"/>
          </a:p>
          <a:p>
            <a:pPr algn="ctr"/>
            <a:r>
              <a:rPr lang="en-US" dirty="0" smtClean="0"/>
              <a:t>Click Continue then click OK to run the ANOVA.</a:t>
            </a:r>
            <a:endParaRPr lang="en-US" dirty="0"/>
          </a:p>
        </p:txBody>
      </p:sp>
      <p:sp>
        <p:nvSpPr>
          <p:cNvPr id="2" name="Oval 1"/>
          <p:cNvSpPr/>
          <p:nvPr/>
        </p:nvSpPr>
        <p:spPr>
          <a:xfrm>
            <a:off x="2057400" y="4800600"/>
            <a:ext cx="11430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28600" y="4800600"/>
            <a:ext cx="1524000" cy="762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971800" y="5943600"/>
            <a:ext cx="6096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5831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0" name="TextBox 9"/>
          <p:cNvSpPr txBox="1"/>
          <p:nvPr/>
        </p:nvSpPr>
        <p:spPr>
          <a:xfrm>
            <a:off x="1676400" y="3886200"/>
            <a:ext cx="5867400" cy="646331"/>
          </a:xfrm>
          <a:prstGeom prst="rect">
            <a:avLst/>
          </a:prstGeom>
          <a:solidFill>
            <a:srgbClr val="001667"/>
          </a:solidFill>
          <a:ln w="12700">
            <a:solidFill>
              <a:schemeClr val="tx1"/>
            </a:solidFill>
          </a:ln>
        </p:spPr>
        <p:txBody>
          <a:bodyPr wrap="square" rtlCol="0">
            <a:spAutoFit/>
          </a:bodyPr>
          <a:lstStyle/>
          <a:p>
            <a:pPr algn="ctr"/>
            <a:r>
              <a:rPr lang="en-US" dirty="0" smtClean="0"/>
              <a:t>The contents of the SPSS Log is the first output entry. The Log reflects the syntax used by SPSS to generate the output.</a:t>
            </a:r>
          </a:p>
        </p:txBody>
      </p:sp>
      <p:pic>
        <p:nvPicPr>
          <p:cNvPr id="2" name="Picture 1" descr="Screen Shot 2013-08-19 at 6.33.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 y="533400"/>
            <a:ext cx="9144000" cy="2751909"/>
          </a:xfrm>
          <a:prstGeom prst="rect">
            <a:avLst/>
          </a:prstGeom>
        </p:spPr>
      </p:pic>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Tree>
    <p:extLst>
      <p:ext uri="{BB962C8B-B14F-4D97-AF65-F5344CB8AC3E}">
        <p14:creationId xmlns:p14="http://schemas.microsoft.com/office/powerpoint/2010/main" val="36929513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19 at 5.38.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6850800" cy="58674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5" name="TextBox 4"/>
          <p:cNvSpPr txBox="1"/>
          <p:nvPr/>
        </p:nvSpPr>
        <p:spPr>
          <a:xfrm>
            <a:off x="5029200" y="1905000"/>
            <a:ext cx="3505200" cy="1200329"/>
          </a:xfrm>
          <a:prstGeom prst="rect">
            <a:avLst/>
          </a:prstGeom>
          <a:solidFill>
            <a:srgbClr val="001667"/>
          </a:solidFill>
          <a:ln w="12700">
            <a:solidFill>
              <a:schemeClr val="tx1"/>
            </a:solidFill>
          </a:ln>
        </p:spPr>
        <p:txBody>
          <a:bodyPr wrap="square" rtlCol="0">
            <a:spAutoFit/>
          </a:bodyPr>
          <a:lstStyle/>
          <a:p>
            <a:pPr algn="ctr"/>
            <a:r>
              <a:rPr lang="en-US" dirty="0" smtClean="0"/>
              <a:t>SPSS output includes a table listing each between subjects factor that displays each category, value label, and sample size.</a:t>
            </a:r>
          </a:p>
        </p:txBody>
      </p:sp>
      <p:sp>
        <p:nvSpPr>
          <p:cNvPr id="10" name="TextBox 9"/>
          <p:cNvSpPr txBox="1"/>
          <p:nvPr/>
        </p:nvSpPr>
        <p:spPr>
          <a:xfrm>
            <a:off x="5486400" y="4191000"/>
            <a:ext cx="3505200" cy="646331"/>
          </a:xfrm>
          <a:prstGeom prst="rect">
            <a:avLst/>
          </a:prstGeom>
          <a:solidFill>
            <a:srgbClr val="001667"/>
          </a:solidFill>
          <a:ln w="12700">
            <a:solidFill>
              <a:schemeClr val="tx1"/>
            </a:solidFill>
          </a:ln>
        </p:spPr>
        <p:txBody>
          <a:bodyPr wrap="square" rtlCol="0">
            <a:spAutoFit/>
          </a:bodyPr>
          <a:lstStyle/>
          <a:p>
            <a:pPr algn="ctr"/>
            <a:r>
              <a:rPr lang="en-US" dirty="0" smtClean="0"/>
              <a:t>Also provided is a descriptive statistics table.</a:t>
            </a:r>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Tree>
    <p:extLst>
      <p:ext uri="{BB962C8B-B14F-4D97-AF65-F5344CB8AC3E}">
        <p14:creationId xmlns:p14="http://schemas.microsoft.com/office/powerpoint/2010/main" val="25851111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19 at 6.35.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499359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5" name="TextBox 4"/>
          <p:cNvSpPr txBox="1"/>
          <p:nvPr/>
        </p:nvSpPr>
        <p:spPr>
          <a:xfrm>
            <a:off x="5105400" y="1295400"/>
            <a:ext cx="3505200" cy="1200329"/>
          </a:xfrm>
          <a:prstGeom prst="rect">
            <a:avLst/>
          </a:prstGeom>
          <a:solidFill>
            <a:srgbClr val="001667"/>
          </a:solidFill>
          <a:ln w="12700">
            <a:solidFill>
              <a:schemeClr val="tx1"/>
            </a:solidFill>
          </a:ln>
        </p:spPr>
        <p:txBody>
          <a:bodyPr wrap="square" rtlCol="0">
            <a:spAutoFit/>
          </a:bodyPr>
          <a:lstStyle/>
          <a:p>
            <a:pPr algn="ctr"/>
            <a:r>
              <a:rPr lang="en-US" dirty="0" smtClean="0"/>
              <a:t>SPSS output includes the results of </a:t>
            </a:r>
            <a:r>
              <a:rPr lang="en-US" dirty="0" err="1" smtClean="0"/>
              <a:t>Levene’s</a:t>
            </a:r>
            <a:r>
              <a:rPr lang="en-US" dirty="0" smtClean="0"/>
              <a:t> test, which shows that the assumption of equal variances is tenable since </a:t>
            </a:r>
            <a:r>
              <a:rPr lang="en-US" i="1" dirty="0" smtClean="0"/>
              <a:t>p</a:t>
            </a:r>
            <a:r>
              <a:rPr lang="en-US" dirty="0" smtClean="0"/>
              <a:t> &gt; .05.</a:t>
            </a:r>
          </a:p>
        </p:txBody>
      </p:sp>
      <p:sp>
        <p:nvSpPr>
          <p:cNvPr id="10" name="TextBox 9"/>
          <p:cNvSpPr txBox="1"/>
          <p:nvPr/>
        </p:nvSpPr>
        <p:spPr>
          <a:xfrm>
            <a:off x="76200" y="4953000"/>
            <a:ext cx="8991600" cy="1477328"/>
          </a:xfrm>
          <a:prstGeom prst="rect">
            <a:avLst/>
          </a:prstGeom>
          <a:solidFill>
            <a:srgbClr val="001667"/>
          </a:solidFill>
          <a:ln w="12700">
            <a:solidFill>
              <a:schemeClr val="tx1"/>
            </a:solidFill>
          </a:ln>
        </p:spPr>
        <p:txBody>
          <a:bodyPr wrap="square" rtlCol="0">
            <a:spAutoFit/>
          </a:bodyPr>
          <a:lstStyle/>
          <a:p>
            <a:pPr algn="ctr"/>
            <a:r>
              <a:rPr lang="en-US" dirty="0" smtClean="0"/>
              <a:t>Tests of between subjects effects show that the overall ANOVA and the age main effect are significant, </a:t>
            </a:r>
            <a:r>
              <a:rPr lang="en-US" i="1" dirty="0" smtClean="0"/>
              <a:t>p</a:t>
            </a:r>
            <a:r>
              <a:rPr lang="en-US" dirty="0" smtClean="0"/>
              <a:t> &lt; .001. However, the gender main effect, </a:t>
            </a:r>
            <a:r>
              <a:rPr lang="en-US" i="1" dirty="0" smtClean="0"/>
              <a:t>p</a:t>
            </a:r>
            <a:r>
              <a:rPr lang="en-US" dirty="0" smtClean="0"/>
              <a:t> = .61, </a:t>
            </a:r>
            <a:r>
              <a:rPr lang="en-US" dirty="0"/>
              <a:t>and the gender * age interaction </a:t>
            </a:r>
            <a:r>
              <a:rPr lang="en-US" dirty="0" smtClean="0"/>
              <a:t>effect, </a:t>
            </a:r>
            <a:r>
              <a:rPr lang="en-US" i="1" dirty="0" smtClean="0"/>
              <a:t>p</a:t>
            </a:r>
            <a:r>
              <a:rPr lang="en-US" dirty="0" smtClean="0"/>
              <a:t> = .73, are not significant. Partial eta squared is a measure of effect size for each effect. </a:t>
            </a:r>
            <a:r>
              <a:rPr lang="en-US" dirty="0"/>
              <a:t>N</a:t>
            </a:r>
            <a:r>
              <a:rPr lang="en-US" dirty="0" smtClean="0"/>
              <a:t>ote the low power for the gender and interaction effects, suggesting the relatively high probability of a Type II error</a:t>
            </a:r>
            <a:r>
              <a:rPr lang="en-US" dirty="0"/>
              <a:t> </a:t>
            </a:r>
            <a:r>
              <a:rPr lang="en-US" dirty="0" smtClean="0"/>
              <a:t>(power should be &gt;= .80). </a:t>
            </a:r>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Tree>
    <p:extLst>
      <p:ext uri="{BB962C8B-B14F-4D97-AF65-F5344CB8AC3E}">
        <p14:creationId xmlns:p14="http://schemas.microsoft.com/office/powerpoint/2010/main" val="29364053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19 at 5.53.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33400"/>
            <a:ext cx="7239000" cy="5876706"/>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0" name="TextBox 9"/>
          <p:cNvSpPr txBox="1"/>
          <p:nvPr/>
        </p:nvSpPr>
        <p:spPr>
          <a:xfrm>
            <a:off x="31044" y="2286001"/>
            <a:ext cx="3550356" cy="3416320"/>
          </a:xfrm>
          <a:prstGeom prst="rect">
            <a:avLst/>
          </a:prstGeom>
          <a:solidFill>
            <a:srgbClr val="001667"/>
          </a:solidFill>
          <a:ln w="12700">
            <a:solidFill>
              <a:schemeClr val="tx1"/>
            </a:solidFill>
          </a:ln>
        </p:spPr>
        <p:txBody>
          <a:bodyPr wrap="square" rtlCol="0">
            <a:spAutoFit/>
          </a:bodyPr>
          <a:lstStyle/>
          <a:p>
            <a:pPr algn="ctr"/>
            <a:r>
              <a:rPr lang="en-US" dirty="0" err="1" smtClean="0"/>
              <a:t>Tukey</a:t>
            </a:r>
            <a:r>
              <a:rPr lang="en-US" dirty="0" smtClean="0"/>
              <a:t> Honestly Significant Difference (HSD) post hoc multiple comparison tests are also displayed. These results show that significant differences exist between the following age categories:</a:t>
            </a:r>
          </a:p>
          <a:p>
            <a:pPr algn="ctr"/>
            <a:r>
              <a:rPr lang="en-US" dirty="0" smtClean="0"/>
              <a:t>18-20 and 31-40</a:t>
            </a:r>
          </a:p>
          <a:p>
            <a:pPr algn="ctr"/>
            <a:r>
              <a:rPr lang="en-US" dirty="0" smtClean="0"/>
              <a:t>18-20 and 41-50</a:t>
            </a:r>
          </a:p>
          <a:p>
            <a:pPr algn="ctr"/>
            <a:r>
              <a:rPr lang="en-US" dirty="0" smtClean="0"/>
              <a:t>18-20 and Over 50</a:t>
            </a:r>
          </a:p>
          <a:p>
            <a:pPr algn="ctr"/>
            <a:r>
              <a:rPr lang="en-US" dirty="0" smtClean="0"/>
              <a:t>21-30 and 31-40</a:t>
            </a:r>
          </a:p>
          <a:p>
            <a:pPr algn="ctr"/>
            <a:r>
              <a:rPr lang="en-US" dirty="0" smtClean="0"/>
              <a:t>21-30 and 41-50</a:t>
            </a:r>
          </a:p>
          <a:p>
            <a:pPr algn="ctr"/>
            <a:r>
              <a:rPr lang="en-US" dirty="0" smtClean="0"/>
              <a:t>21-30 and Over 50 </a:t>
            </a:r>
          </a:p>
        </p:txBody>
      </p:sp>
      <p:sp>
        <p:nvSpPr>
          <p:cNvPr id="5" name="TextBox 4"/>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Tree>
    <p:extLst>
      <p:ext uri="{BB962C8B-B14F-4D97-AF65-F5344CB8AC3E}">
        <p14:creationId xmlns:p14="http://schemas.microsoft.com/office/powerpoint/2010/main" val="7140112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19 at 6.00.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57200"/>
            <a:ext cx="7772400" cy="5881816"/>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0" name="TextBox 9"/>
          <p:cNvSpPr txBox="1"/>
          <p:nvPr/>
        </p:nvSpPr>
        <p:spPr>
          <a:xfrm>
            <a:off x="304800" y="4267200"/>
            <a:ext cx="3550356" cy="1477328"/>
          </a:xfrm>
          <a:prstGeom prst="rect">
            <a:avLst/>
          </a:prstGeom>
          <a:solidFill>
            <a:srgbClr val="001667"/>
          </a:solidFill>
          <a:ln w="12700">
            <a:solidFill>
              <a:schemeClr val="tx1"/>
            </a:solidFill>
          </a:ln>
        </p:spPr>
        <p:txBody>
          <a:bodyPr wrap="square" rtlCol="0">
            <a:spAutoFit/>
          </a:bodyPr>
          <a:lstStyle/>
          <a:p>
            <a:pPr algn="ctr"/>
            <a:r>
              <a:rPr lang="en-US" dirty="0" smtClean="0"/>
              <a:t>SPSS output also displays the requested profile plot that graphically displays the non-significant gender * age interaction effect.</a:t>
            </a:r>
          </a:p>
        </p:txBody>
      </p:sp>
      <p:sp>
        <p:nvSpPr>
          <p:cNvPr id="5" name="TextBox 4"/>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Tree>
    <p:extLst>
      <p:ext uri="{BB962C8B-B14F-4D97-AF65-F5344CB8AC3E}">
        <p14:creationId xmlns:p14="http://schemas.microsoft.com/office/powerpoint/2010/main" val="33464433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0" name="TextBox 9"/>
          <p:cNvSpPr txBox="1"/>
          <p:nvPr/>
        </p:nvSpPr>
        <p:spPr>
          <a:xfrm>
            <a:off x="304800" y="457200"/>
            <a:ext cx="8458200" cy="5632312"/>
          </a:xfrm>
          <a:prstGeom prst="rect">
            <a:avLst/>
          </a:prstGeom>
          <a:solidFill>
            <a:srgbClr val="001667"/>
          </a:solidFill>
          <a:ln w="12700">
            <a:solidFill>
              <a:schemeClr val="tx1"/>
            </a:solidFill>
          </a:ln>
        </p:spPr>
        <p:txBody>
          <a:bodyPr wrap="square" rtlCol="0">
            <a:spAutoFit/>
          </a:bodyPr>
          <a:lstStyle/>
          <a:p>
            <a:pPr algn="ctr"/>
            <a:r>
              <a:rPr lang="en-US" dirty="0" smtClean="0"/>
              <a:t>ANOVA Results Summary</a:t>
            </a:r>
          </a:p>
          <a:p>
            <a:pPr algn="ctr"/>
            <a:endParaRPr lang="en-US" i="1" dirty="0"/>
          </a:p>
          <a:p>
            <a:pPr algn="ctr"/>
            <a:r>
              <a:rPr lang="en-US" i="1" dirty="0" smtClean="0"/>
              <a:t>H</a:t>
            </a:r>
            <a:r>
              <a:rPr lang="en-US" i="1" baseline="-25000" dirty="0" smtClean="0"/>
              <a:t>01</a:t>
            </a:r>
            <a:r>
              <a:rPr lang="en-US" dirty="0"/>
              <a:t>: There is no difference in sense of classroom community between graduate students based on gender (male, female). The gender main effect, </a:t>
            </a:r>
            <a:r>
              <a:rPr lang="en-US" i="1" dirty="0"/>
              <a:t>F</a:t>
            </a:r>
            <a:r>
              <a:rPr lang="en-US" dirty="0"/>
              <a:t>(1,158) = .26, </a:t>
            </a:r>
            <a:r>
              <a:rPr lang="en-US" i="1" dirty="0"/>
              <a:t>p</a:t>
            </a:r>
            <a:r>
              <a:rPr lang="en-US" dirty="0"/>
              <a:t> = .61, η</a:t>
            </a:r>
            <a:r>
              <a:rPr lang="en-US" baseline="-25000" dirty="0"/>
              <a:t>p</a:t>
            </a:r>
            <a:r>
              <a:rPr lang="en-US" baseline="30000" dirty="0"/>
              <a:t>2</a:t>
            </a:r>
            <a:r>
              <a:rPr lang="en-US" dirty="0"/>
              <a:t> = .002, </a:t>
            </a:r>
            <a:r>
              <a:rPr lang="en-US" dirty="0" smtClean="0"/>
              <a:t>is not </a:t>
            </a:r>
            <a:r>
              <a:rPr lang="en-US" dirty="0"/>
              <a:t>significant</a:t>
            </a:r>
            <a:r>
              <a:rPr lang="en-US" dirty="0" smtClean="0"/>
              <a:t>. Consequently there is insufficient evidence to reject the null hypothesis.</a:t>
            </a:r>
            <a:endParaRPr lang="en-US" dirty="0"/>
          </a:p>
          <a:p>
            <a:pPr algn="ctr"/>
            <a:endParaRPr lang="en-US" dirty="0"/>
          </a:p>
          <a:p>
            <a:pPr algn="ctr"/>
            <a:r>
              <a:rPr lang="en-US" i="1" dirty="0"/>
              <a:t>H</a:t>
            </a:r>
            <a:r>
              <a:rPr lang="en-US" i="1" baseline="-25000" dirty="0"/>
              <a:t>02</a:t>
            </a:r>
            <a:r>
              <a:rPr lang="en-US" dirty="0"/>
              <a:t>: There is no difference in sense of classroom community between graduate students based on age (18-20, 21-30, 31-40, 41-50, over 50). The age main effect </a:t>
            </a:r>
            <a:r>
              <a:rPr lang="en-US" dirty="0" smtClean="0"/>
              <a:t>is significant</a:t>
            </a:r>
            <a:r>
              <a:rPr lang="en-US" dirty="0"/>
              <a:t>, </a:t>
            </a:r>
            <a:r>
              <a:rPr lang="en-US" i="1" dirty="0"/>
              <a:t>F</a:t>
            </a:r>
            <a:r>
              <a:rPr lang="en-US" dirty="0"/>
              <a:t>(4,158) = 6.47, </a:t>
            </a:r>
            <a:r>
              <a:rPr lang="en-US" i="1" dirty="0"/>
              <a:t>p</a:t>
            </a:r>
            <a:r>
              <a:rPr lang="en-US" dirty="0"/>
              <a:t> &lt; .001, η</a:t>
            </a:r>
            <a:r>
              <a:rPr lang="en-US" baseline="-25000" dirty="0"/>
              <a:t>p</a:t>
            </a:r>
            <a:r>
              <a:rPr lang="en-US" baseline="30000" dirty="0"/>
              <a:t>2</a:t>
            </a:r>
            <a:r>
              <a:rPr lang="en-US" dirty="0"/>
              <a:t> = .14. Consequently, there </a:t>
            </a:r>
            <a:r>
              <a:rPr lang="en-US" dirty="0" smtClean="0"/>
              <a:t>is </a:t>
            </a:r>
            <a:r>
              <a:rPr lang="en-US" dirty="0"/>
              <a:t>sufficient evidence to reject the null </a:t>
            </a:r>
            <a:r>
              <a:rPr lang="en-US" dirty="0" smtClean="0"/>
              <a:t>hypothesis</a:t>
            </a:r>
            <a:r>
              <a:rPr lang="en-US" dirty="0"/>
              <a:t>. </a:t>
            </a:r>
            <a:r>
              <a:rPr lang="en-US" dirty="0" smtClean="0"/>
              <a:t>The </a:t>
            </a:r>
            <a:r>
              <a:rPr lang="en-US" dirty="0"/>
              <a:t>age main effect </a:t>
            </a:r>
            <a:r>
              <a:rPr lang="en-US" dirty="0" smtClean="0"/>
              <a:t>size </a:t>
            </a:r>
            <a:r>
              <a:rPr lang="en-US" dirty="0"/>
              <a:t>showed that 14% of the total variability can be attributed to age. Post hoc multiple comparison tests using </a:t>
            </a:r>
            <a:r>
              <a:rPr lang="en-US" dirty="0" err="1"/>
              <a:t>Tukey’s</a:t>
            </a:r>
            <a:r>
              <a:rPr lang="en-US" dirty="0"/>
              <a:t> </a:t>
            </a:r>
            <a:r>
              <a:rPr lang="en-US" dirty="0" smtClean="0"/>
              <a:t>HSD test </a:t>
            </a:r>
            <a:r>
              <a:rPr lang="en-US" dirty="0"/>
              <a:t>revealed six pairwise differences </a:t>
            </a:r>
            <a:r>
              <a:rPr lang="en-US" dirty="0" smtClean="0"/>
              <a:t>are </a:t>
            </a:r>
            <a:r>
              <a:rPr lang="en-US" dirty="0"/>
              <a:t>significant: 18-20 and 31-40, </a:t>
            </a:r>
            <a:r>
              <a:rPr lang="en-US" i="1" dirty="0"/>
              <a:t>p</a:t>
            </a:r>
            <a:r>
              <a:rPr lang="en-US" dirty="0"/>
              <a:t> &lt;.001; 18-20 and 41-50, </a:t>
            </a:r>
            <a:r>
              <a:rPr lang="en-US" i="1" dirty="0"/>
              <a:t>p</a:t>
            </a:r>
            <a:r>
              <a:rPr lang="en-US" dirty="0"/>
              <a:t> &lt; .001; 18-20 and over 50, </a:t>
            </a:r>
            <a:r>
              <a:rPr lang="en-US" i="1" dirty="0"/>
              <a:t>p</a:t>
            </a:r>
            <a:r>
              <a:rPr lang="en-US" dirty="0"/>
              <a:t> &lt; .001; 21-30 and 31-40, </a:t>
            </a:r>
            <a:r>
              <a:rPr lang="en-US" i="1" dirty="0"/>
              <a:t>p</a:t>
            </a:r>
            <a:r>
              <a:rPr lang="en-US" dirty="0"/>
              <a:t> = .01; 21-30 and 41-50, </a:t>
            </a:r>
            <a:r>
              <a:rPr lang="en-US" i="1" dirty="0"/>
              <a:t>p</a:t>
            </a:r>
            <a:r>
              <a:rPr lang="en-US" dirty="0"/>
              <a:t> = .001; and 21-30 and over 50, </a:t>
            </a:r>
            <a:r>
              <a:rPr lang="en-US" i="1" dirty="0"/>
              <a:t>p</a:t>
            </a:r>
            <a:r>
              <a:rPr lang="en-US" dirty="0"/>
              <a:t> = .004. All remaining pairwise differences </a:t>
            </a:r>
            <a:r>
              <a:rPr lang="en-US" dirty="0" smtClean="0"/>
              <a:t>are </a:t>
            </a:r>
            <a:r>
              <a:rPr lang="en-US" dirty="0"/>
              <a:t>not </a:t>
            </a:r>
            <a:r>
              <a:rPr lang="en-US" dirty="0" smtClean="0"/>
              <a:t>significant.</a:t>
            </a:r>
            <a:endParaRPr lang="en-US" dirty="0"/>
          </a:p>
          <a:p>
            <a:pPr algn="ctr"/>
            <a:endParaRPr lang="en-US" dirty="0"/>
          </a:p>
          <a:p>
            <a:pPr algn="ctr"/>
            <a:r>
              <a:rPr lang="en-US" i="1" dirty="0"/>
              <a:t>H</a:t>
            </a:r>
            <a:r>
              <a:rPr lang="en-US" i="1" baseline="-25000" dirty="0"/>
              <a:t>03</a:t>
            </a:r>
            <a:r>
              <a:rPr lang="en-US" dirty="0"/>
              <a:t>: The difference in sense of classroom community between students based on gender remains constant regardless of age. </a:t>
            </a:r>
            <a:r>
              <a:rPr lang="en-US" dirty="0" smtClean="0"/>
              <a:t>The interaction </a:t>
            </a:r>
            <a:r>
              <a:rPr lang="en-US" dirty="0"/>
              <a:t>effect, </a:t>
            </a:r>
            <a:r>
              <a:rPr lang="en-US" i="1" dirty="0"/>
              <a:t>F</a:t>
            </a:r>
            <a:r>
              <a:rPr lang="en-US" dirty="0"/>
              <a:t>(4,158) = .52, </a:t>
            </a:r>
            <a:r>
              <a:rPr lang="en-US" i="1" dirty="0"/>
              <a:t>p</a:t>
            </a:r>
            <a:r>
              <a:rPr lang="en-US" dirty="0"/>
              <a:t> = .73, η</a:t>
            </a:r>
            <a:r>
              <a:rPr lang="en-US" baseline="-25000" dirty="0"/>
              <a:t>p</a:t>
            </a:r>
            <a:r>
              <a:rPr lang="en-US" baseline="30000" dirty="0"/>
              <a:t>2</a:t>
            </a:r>
            <a:r>
              <a:rPr lang="en-US" dirty="0"/>
              <a:t> = .01, </a:t>
            </a:r>
            <a:r>
              <a:rPr lang="en-US" dirty="0" smtClean="0"/>
              <a:t>is </a:t>
            </a:r>
            <a:r>
              <a:rPr lang="en-US" dirty="0"/>
              <a:t>not significant</a:t>
            </a:r>
            <a:r>
              <a:rPr lang="en-US" dirty="0" smtClean="0"/>
              <a:t>. </a:t>
            </a:r>
            <a:r>
              <a:rPr lang="en-US" dirty="0"/>
              <a:t>Consequently, there </a:t>
            </a:r>
            <a:r>
              <a:rPr lang="en-US" dirty="0" smtClean="0"/>
              <a:t>is </a:t>
            </a:r>
            <a:r>
              <a:rPr lang="en-US" dirty="0"/>
              <a:t>sufficient evidence to reject the null </a:t>
            </a:r>
            <a:r>
              <a:rPr lang="en-US" dirty="0" smtClean="0"/>
              <a:t>hypothesis.</a:t>
            </a:r>
            <a:endParaRPr lang="en-US" dirty="0"/>
          </a:p>
        </p:txBody>
      </p:sp>
    </p:spTree>
    <p:extLst>
      <p:ext uri="{BB962C8B-B14F-4D97-AF65-F5344CB8AC3E}">
        <p14:creationId xmlns:p14="http://schemas.microsoft.com/office/powerpoint/2010/main" val="29745286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44963"/>
          </a:xfrm>
        </p:spPr>
        <p:txBody>
          <a:bodyPr>
            <a:normAutofit/>
          </a:bodyPr>
          <a:lstStyle/>
          <a:p>
            <a:pPr marL="0" indent="0">
              <a:buNone/>
            </a:pPr>
            <a:endParaRPr lang="en-US" sz="2400" dirty="0" smtClean="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End of Presentation</a:t>
            </a: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6158753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Uses of the Between Subjects Analysis of Variance</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52600"/>
            <a:ext cx="8229600" cy="4144963"/>
          </a:xfrm>
        </p:spPr>
        <p:txBody>
          <a:bodyPr>
            <a:normAutofit/>
          </a:bodyPr>
          <a:lstStyle/>
          <a:p>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Between </a:t>
            </a:r>
            <a:r>
              <a:rPr lang="en-US" sz="2400" dirty="0">
                <a:latin typeface="Times New Roman" pitchFamily="18" charset="0"/>
                <a:cs typeface="Times New Roman" pitchFamily="18" charset="0"/>
              </a:rPr>
              <a:t>Subjects Analysis of Variance (ANOVA) is a </a:t>
            </a:r>
            <a:r>
              <a:rPr lang="en-US" sz="2400" dirty="0" smtClean="0">
                <a:latin typeface="Times New Roman" pitchFamily="18" charset="0"/>
                <a:cs typeface="Times New Roman" pitchFamily="18" charset="0"/>
              </a:rPr>
              <a:t>parametric </a:t>
            </a:r>
            <a:r>
              <a:rPr lang="en-US" sz="2400" dirty="0">
                <a:latin typeface="Times New Roman" pitchFamily="18" charset="0"/>
                <a:cs typeface="Times New Roman" pitchFamily="18" charset="0"/>
              </a:rPr>
              <a:t>procedure </a:t>
            </a:r>
            <a:r>
              <a:rPr lang="en-US" sz="2400" dirty="0" smtClean="0">
                <a:latin typeface="Times New Roman" pitchFamily="18" charset="0"/>
                <a:cs typeface="Times New Roman" pitchFamily="18" charset="0"/>
              </a:rPr>
              <a:t>that tests the hypothesis that there is no difference between the population means (</a:t>
            </a:r>
            <a:r>
              <a:rPr lang="en-US" sz="2400" dirty="0" smtClean="0">
                <a:latin typeface="Symbol" pitchFamily="18" charset="2"/>
                <a:cs typeface="Times New Roman" pitchFamily="18" charset="0"/>
              </a:rPr>
              <a:t>m</a:t>
            </a:r>
            <a:r>
              <a:rPr lang="en-US" sz="2400" dirty="0" smtClean="0">
                <a:latin typeface="Times New Roman" pitchFamily="18" charset="0"/>
                <a:cs typeface="Times New Roman" pitchFamily="18" charset="0"/>
              </a:rPr>
              <a:t>) of three or more independent groups on a single factor (</a:t>
            </a:r>
            <a:r>
              <a:rPr lang="en-US" sz="2400" smtClean="0">
                <a:latin typeface="Times New Roman" pitchFamily="18" charset="0"/>
                <a:cs typeface="Times New Roman" pitchFamily="18" charset="0"/>
              </a:rPr>
              <a:t>i.e., one </a:t>
            </a:r>
            <a:r>
              <a:rPr lang="en-US" sz="2400" dirty="0" smtClean="0">
                <a:latin typeface="Times New Roman" pitchFamily="18" charset="0"/>
                <a:cs typeface="Times New Roman" pitchFamily="18" charset="0"/>
              </a:rPr>
              <a:t>IV).</a:t>
            </a:r>
          </a:p>
          <a:p>
            <a:pPr lvl="1"/>
            <a:r>
              <a:rPr lang="en-US" sz="2000" dirty="0">
                <a:latin typeface="Times New Roman" pitchFamily="18" charset="0"/>
                <a:cs typeface="Times New Roman" pitchFamily="18" charset="0"/>
              </a:rPr>
              <a:t>T</a:t>
            </a:r>
            <a:r>
              <a:rPr lang="en-US" sz="2000" dirty="0" smtClean="0">
                <a:latin typeface="Times New Roman" pitchFamily="18" charset="0"/>
                <a:cs typeface="Times New Roman" pitchFamily="18" charset="0"/>
              </a:rPr>
              <a:t>he </a:t>
            </a:r>
            <a:r>
              <a:rPr lang="en-US" sz="2000" dirty="0">
                <a:latin typeface="Times New Roman" pitchFamily="18" charset="0"/>
                <a:cs typeface="Times New Roman" pitchFamily="18" charset="0"/>
              </a:rPr>
              <a:t>independent </a:t>
            </a:r>
            <a:r>
              <a:rPr lang="en-US" sz="2000" i="1" dirty="0">
                <a:latin typeface="Times New Roman" pitchFamily="18" charset="0"/>
                <a:cs typeface="Times New Roman" pitchFamily="18" charset="0"/>
              </a:rPr>
              <a:t>t</a:t>
            </a:r>
            <a:r>
              <a:rPr lang="en-US" sz="2000" dirty="0">
                <a:latin typeface="Times New Roman" pitchFamily="18" charset="0"/>
                <a:cs typeface="Times New Roman" pitchFamily="18" charset="0"/>
              </a:rPr>
              <a:t>-test is used to compare the means of two independent </a:t>
            </a:r>
            <a:r>
              <a:rPr lang="en-US" sz="2000" dirty="0" smtClean="0">
                <a:latin typeface="Times New Roman" pitchFamily="18" charset="0"/>
                <a:cs typeface="Times New Roman" pitchFamily="18" charset="0"/>
              </a:rPr>
              <a:t>groups on a single factor.</a:t>
            </a:r>
          </a:p>
          <a:p>
            <a:r>
              <a:rPr lang="en-US" sz="2400" dirty="0" smtClean="0">
                <a:latin typeface="Times New Roman" pitchFamily="18" charset="0"/>
                <a:cs typeface="Times New Roman" pitchFamily="18" charset="0"/>
              </a:rPr>
              <a:t>It also tests </a:t>
            </a: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hypotheses </a:t>
            </a:r>
            <a:r>
              <a:rPr lang="en-US" sz="2400" dirty="0">
                <a:latin typeface="Times New Roman" pitchFamily="18" charset="0"/>
                <a:cs typeface="Times New Roman" pitchFamily="18" charset="0"/>
              </a:rPr>
              <a:t>that there </a:t>
            </a:r>
            <a:r>
              <a:rPr lang="en-US" sz="2400" dirty="0" smtClean="0">
                <a:latin typeface="Times New Roman" pitchFamily="18" charset="0"/>
                <a:cs typeface="Times New Roman" pitchFamily="18" charset="0"/>
              </a:rPr>
              <a:t>are </a:t>
            </a:r>
            <a:r>
              <a:rPr lang="en-US" sz="2400" dirty="0">
                <a:latin typeface="Times New Roman" pitchFamily="18" charset="0"/>
                <a:cs typeface="Times New Roman" pitchFamily="18" charset="0"/>
              </a:rPr>
              <a:t>no </a:t>
            </a:r>
            <a:r>
              <a:rPr lang="en-US" sz="2400" dirty="0" smtClean="0">
                <a:latin typeface="Times New Roman" pitchFamily="18" charset="0"/>
                <a:cs typeface="Times New Roman" pitchFamily="18" charset="0"/>
              </a:rPr>
              <a:t>differences </a:t>
            </a:r>
            <a:r>
              <a:rPr lang="en-US" sz="2400" dirty="0">
                <a:latin typeface="Times New Roman" pitchFamily="18" charset="0"/>
                <a:cs typeface="Times New Roman" pitchFamily="18" charset="0"/>
              </a:rPr>
              <a:t>between the population means (</a:t>
            </a:r>
            <a:r>
              <a:rPr lang="en-US" sz="2400" dirty="0">
                <a:latin typeface="Symbol" pitchFamily="18" charset="2"/>
                <a:cs typeface="Times New Roman" pitchFamily="18" charset="0"/>
              </a:rPr>
              <a:t>m</a:t>
            </a:r>
            <a:r>
              <a:rPr lang="en-US" sz="2400" dirty="0">
                <a:latin typeface="Times New Roman" pitchFamily="18" charset="0"/>
                <a:cs typeface="Times New Roman" pitchFamily="18" charset="0"/>
              </a:rPr>
              <a:t>) of </a:t>
            </a:r>
            <a:r>
              <a:rPr lang="en-US" sz="2400" dirty="0" smtClean="0">
                <a:latin typeface="Times New Roman" pitchFamily="18" charset="0"/>
                <a:cs typeface="Times New Roman" pitchFamily="18" charset="0"/>
              </a:rPr>
              <a:t>two </a:t>
            </a:r>
            <a:r>
              <a:rPr lang="en-US" sz="2400" dirty="0">
                <a:latin typeface="Times New Roman" pitchFamily="18" charset="0"/>
                <a:cs typeface="Times New Roman" pitchFamily="18" charset="0"/>
              </a:rPr>
              <a:t>or more independent </a:t>
            </a:r>
            <a:r>
              <a:rPr lang="en-US" sz="2400" dirty="0" smtClean="0">
                <a:latin typeface="Times New Roman" pitchFamily="18" charset="0"/>
                <a:cs typeface="Times New Roman" pitchFamily="18" charset="0"/>
              </a:rPr>
              <a:t>groups on multiple factors (i.e., a factorial ANOVA) and that there are no interaction effects between factors.</a:t>
            </a: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174029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19 at 3.03.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6232989"/>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2" name="TextBox 1"/>
          <p:cNvSpPr txBox="1"/>
          <p:nvPr/>
        </p:nvSpPr>
        <p:spPr>
          <a:xfrm>
            <a:off x="2286000" y="2057400"/>
            <a:ext cx="4495800" cy="369332"/>
          </a:xfrm>
          <a:prstGeom prst="rect">
            <a:avLst/>
          </a:prstGeom>
          <a:solidFill>
            <a:srgbClr val="001667"/>
          </a:solidFill>
        </p:spPr>
        <p:txBody>
          <a:bodyPr wrap="square" rtlCol="0">
            <a:spAutoFit/>
          </a:bodyPr>
          <a:lstStyle/>
          <a:p>
            <a:pPr algn="ctr"/>
            <a:r>
              <a:rPr lang="en-US" smtClean="0"/>
              <a:t> Open the dataset </a:t>
            </a:r>
            <a:r>
              <a:rPr lang="en-US" i="1" smtClean="0"/>
              <a:t>Motivation.sav</a:t>
            </a:r>
            <a:r>
              <a:rPr lang="en-US" smtClean="0"/>
              <a:t>. </a:t>
            </a:r>
            <a:endParaRPr lang="en-US" dirty="0" smtClean="0"/>
          </a:p>
        </p:txBody>
      </p:sp>
      <p:sp>
        <p:nvSpPr>
          <p:cNvPr id="5" name="TextBox 4"/>
          <p:cNvSpPr txBox="1"/>
          <p:nvPr/>
        </p:nvSpPr>
        <p:spPr>
          <a:xfrm>
            <a:off x="1905000" y="2667000"/>
            <a:ext cx="5524500" cy="369332"/>
          </a:xfrm>
          <a:prstGeom prst="rect">
            <a:avLst/>
          </a:prstGeom>
          <a:solidFill>
            <a:schemeClr val="bg1"/>
          </a:solidFill>
          <a:ln w="38100" cmpd="sng">
            <a:solidFill>
              <a:srgbClr val="00166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rgbClr val="001667"/>
                </a:solidFill>
              </a:rPr>
              <a:t>File available at </a:t>
            </a:r>
            <a:r>
              <a:rPr lang="en-US" dirty="0" smtClean="0">
                <a:solidFill>
                  <a:srgbClr val="001667"/>
                </a:solidFill>
                <a:hlinkClick r:id="rId3"/>
              </a:rPr>
              <a:t>http://www.watertreepress.com/stats</a:t>
            </a:r>
            <a:endParaRPr lang="en-US" dirty="0" smtClean="0">
              <a:solidFill>
                <a:srgbClr val="001667"/>
              </a:solidFill>
            </a:endParaRPr>
          </a:p>
        </p:txBody>
      </p:sp>
    </p:spTree>
    <p:extLst>
      <p:ext uri="{BB962C8B-B14F-4D97-AF65-F5344CB8AC3E}">
        <p14:creationId xmlns:p14="http://schemas.microsoft.com/office/powerpoint/2010/main" val="29214845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19 at 3.04.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6232989"/>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6" name="TextBox 15"/>
          <p:cNvSpPr txBox="1"/>
          <p:nvPr/>
        </p:nvSpPr>
        <p:spPr>
          <a:xfrm>
            <a:off x="5105400" y="1676400"/>
            <a:ext cx="3429001" cy="923330"/>
          </a:xfrm>
          <a:prstGeom prst="rect">
            <a:avLst/>
          </a:prstGeom>
          <a:solidFill>
            <a:srgbClr val="001667"/>
          </a:solidFill>
        </p:spPr>
        <p:txBody>
          <a:bodyPr wrap="square" rtlCol="0">
            <a:spAutoFit/>
          </a:bodyPr>
          <a:lstStyle/>
          <a:p>
            <a:pPr algn="ctr"/>
            <a:r>
              <a:rPr lang="en-US" dirty="0" smtClean="0"/>
              <a:t>Follow the menu as indicated to select a </a:t>
            </a:r>
            <a:r>
              <a:rPr lang="en-US" dirty="0" err="1" smtClean="0"/>
              <a:t>univariate</a:t>
            </a:r>
            <a:r>
              <a:rPr lang="en-US" dirty="0" smtClean="0"/>
              <a:t> ANOVA (i.e., an ANOVA with a single DV).  </a:t>
            </a:r>
          </a:p>
        </p:txBody>
      </p:sp>
    </p:spTree>
    <p:extLst>
      <p:ext uri="{BB962C8B-B14F-4D97-AF65-F5344CB8AC3E}">
        <p14:creationId xmlns:p14="http://schemas.microsoft.com/office/powerpoint/2010/main" val="7792186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19 at 3.06.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6244516"/>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5" name="TextBox 4"/>
          <p:cNvSpPr txBox="1"/>
          <p:nvPr/>
        </p:nvSpPr>
        <p:spPr>
          <a:xfrm>
            <a:off x="4267200" y="152400"/>
            <a:ext cx="4800600" cy="5909311"/>
          </a:xfrm>
          <a:prstGeom prst="rect">
            <a:avLst/>
          </a:prstGeom>
          <a:solidFill>
            <a:srgbClr val="001667"/>
          </a:solidFill>
          <a:ln w="12700">
            <a:solidFill>
              <a:schemeClr val="tx1"/>
            </a:solidFill>
          </a:ln>
        </p:spPr>
        <p:txBody>
          <a:bodyPr wrap="square" rtlCol="0">
            <a:spAutoFit/>
          </a:bodyPr>
          <a:lstStyle/>
          <a:p>
            <a:pPr algn="ctr"/>
            <a:r>
              <a:rPr lang="en-US" dirty="0"/>
              <a:t>Select and move the </a:t>
            </a:r>
            <a:r>
              <a:rPr lang="en-US" dirty="0" smtClean="0"/>
              <a:t>Classroom Community</a:t>
            </a:r>
            <a:endParaRPr lang="en-US" dirty="0"/>
          </a:p>
          <a:p>
            <a:pPr algn="ctr"/>
            <a:r>
              <a:rPr lang="en-US" dirty="0"/>
              <a:t>variable to the </a:t>
            </a:r>
            <a:r>
              <a:rPr lang="en-US" b="1" dirty="0" smtClean="0"/>
              <a:t>Dependent Variable: </a:t>
            </a:r>
            <a:r>
              <a:rPr lang="en-US" dirty="0" smtClean="0"/>
              <a:t>box</a:t>
            </a:r>
            <a:r>
              <a:rPr lang="en-US" dirty="0"/>
              <a:t>.  </a:t>
            </a:r>
            <a:endParaRPr lang="en-US" dirty="0" smtClean="0"/>
          </a:p>
          <a:p>
            <a:pPr algn="ctr"/>
            <a:endParaRPr lang="en-US" dirty="0"/>
          </a:p>
          <a:p>
            <a:pPr algn="ctr"/>
            <a:r>
              <a:rPr lang="en-US" dirty="0" smtClean="0"/>
              <a:t>In this example, we will conduct a two-way factorial ANOVA (i.e., two factors) and test the following three null hypotheses:</a:t>
            </a:r>
          </a:p>
          <a:p>
            <a:pPr algn="ctr"/>
            <a:endParaRPr lang="en-US" dirty="0" smtClean="0"/>
          </a:p>
          <a:p>
            <a:pPr algn="ctr"/>
            <a:r>
              <a:rPr lang="en-US" i="1" dirty="0" smtClean="0"/>
              <a:t>H</a:t>
            </a:r>
            <a:r>
              <a:rPr lang="en-US" i="1" baseline="-25000" dirty="0" smtClean="0"/>
              <a:t>01</a:t>
            </a:r>
            <a:r>
              <a:rPr lang="en-US" dirty="0"/>
              <a:t>: There is no difference in sense of classroom community between graduate students based on gender (male, female</a:t>
            </a:r>
            <a:r>
              <a:rPr lang="en-US" dirty="0" smtClean="0"/>
              <a:t>).</a:t>
            </a:r>
          </a:p>
          <a:p>
            <a:pPr algn="ctr"/>
            <a:endParaRPr lang="en-US" dirty="0"/>
          </a:p>
          <a:p>
            <a:pPr algn="ctr"/>
            <a:r>
              <a:rPr lang="en-US" i="1" dirty="0"/>
              <a:t>H</a:t>
            </a:r>
            <a:r>
              <a:rPr lang="en-US" i="1" baseline="-25000" dirty="0"/>
              <a:t>02</a:t>
            </a:r>
            <a:r>
              <a:rPr lang="en-US" dirty="0"/>
              <a:t>: There is no difference in sense of classroom community between graduate students based on age (18-20, 21-30, 31-40, 41-50, over 50)</a:t>
            </a:r>
            <a:r>
              <a:rPr lang="en-US" dirty="0" smtClean="0"/>
              <a:t>.</a:t>
            </a:r>
          </a:p>
          <a:p>
            <a:pPr algn="ctr"/>
            <a:endParaRPr lang="en-US" dirty="0"/>
          </a:p>
          <a:p>
            <a:pPr algn="ctr"/>
            <a:r>
              <a:rPr lang="en-US" i="1" dirty="0"/>
              <a:t>H</a:t>
            </a:r>
            <a:r>
              <a:rPr lang="en-US" i="1" baseline="-25000" dirty="0"/>
              <a:t>03</a:t>
            </a:r>
            <a:r>
              <a:rPr lang="en-US" dirty="0"/>
              <a:t>: The difference in sense of classroom community between students based on gender remains constant regardless of age</a:t>
            </a:r>
            <a:r>
              <a:rPr lang="en-US" dirty="0" smtClean="0"/>
              <a:t>.</a:t>
            </a:r>
          </a:p>
          <a:p>
            <a:pPr algn="ctr"/>
            <a:endParaRPr lang="en-US" dirty="0"/>
          </a:p>
          <a:p>
            <a:pPr algn="ctr"/>
            <a:r>
              <a:rPr lang="en-US" dirty="0"/>
              <a:t>Since </a:t>
            </a:r>
            <a:r>
              <a:rPr lang="en-US"/>
              <a:t>there </a:t>
            </a:r>
            <a:r>
              <a:rPr lang="en-US" smtClean="0"/>
              <a:t>are </a:t>
            </a:r>
            <a:r>
              <a:rPr lang="en-US" dirty="0" smtClean="0"/>
              <a:t>two between </a:t>
            </a:r>
            <a:r>
              <a:rPr lang="en-US" dirty="0"/>
              <a:t>subjects </a:t>
            </a:r>
            <a:r>
              <a:rPr lang="en-US" dirty="0" smtClean="0"/>
              <a:t>factors (IVs)</a:t>
            </a:r>
            <a:r>
              <a:rPr lang="en-US" dirty="0"/>
              <a:t>, this is a </a:t>
            </a:r>
            <a:r>
              <a:rPr lang="en-US" dirty="0" smtClean="0"/>
              <a:t>two-</a:t>
            </a:r>
            <a:r>
              <a:rPr lang="en-US" dirty="0"/>
              <a:t>way </a:t>
            </a:r>
            <a:r>
              <a:rPr lang="en-US" dirty="0" smtClean="0"/>
              <a:t>between </a:t>
            </a:r>
            <a:r>
              <a:rPr lang="en-US" dirty="0"/>
              <a:t>subjects ANOVA</a:t>
            </a:r>
            <a:r>
              <a:rPr lang="en-US" dirty="0" smtClean="0"/>
              <a:t>.</a:t>
            </a:r>
            <a:endParaRPr lang="en-US" dirty="0"/>
          </a:p>
        </p:txBody>
      </p:sp>
      <p:sp>
        <p:nvSpPr>
          <p:cNvPr id="6" name="Oval 5"/>
          <p:cNvSpPr/>
          <p:nvPr/>
        </p:nvSpPr>
        <p:spPr>
          <a:xfrm>
            <a:off x="2133600" y="1371600"/>
            <a:ext cx="1219200" cy="5334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9592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19 at 3.12.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6235168"/>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5" name="TextBox 4"/>
          <p:cNvSpPr txBox="1"/>
          <p:nvPr/>
        </p:nvSpPr>
        <p:spPr>
          <a:xfrm>
            <a:off x="4571999" y="1219200"/>
            <a:ext cx="4267201" cy="2862323"/>
          </a:xfrm>
          <a:prstGeom prst="rect">
            <a:avLst/>
          </a:prstGeom>
          <a:solidFill>
            <a:srgbClr val="001667"/>
          </a:solidFill>
          <a:ln w="12700">
            <a:solidFill>
              <a:schemeClr val="tx1"/>
            </a:solidFill>
          </a:ln>
        </p:spPr>
        <p:txBody>
          <a:bodyPr wrap="square" rtlCol="0">
            <a:spAutoFit/>
          </a:bodyPr>
          <a:lstStyle/>
          <a:p>
            <a:pPr algn="ctr"/>
            <a:r>
              <a:rPr lang="en-US" dirty="0" smtClean="0"/>
              <a:t>Select and move the </a:t>
            </a:r>
            <a:r>
              <a:rPr lang="en-US" dirty="0"/>
              <a:t>G</a:t>
            </a:r>
            <a:r>
              <a:rPr lang="en-US" dirty="0" smtClean="0"/>
              <a:t>ender</a:t>
            </a:r>
            <a:r>
              <a:rPr lang="en-US" i="1" dirty="0" smtClean="0"/>
              <a:t> </a:t>
            </a:r>
            <a:r>
              <a:rPr lang="en-US" dirty="0" smtClean="0"/>
              <a:t>and Age </a:t>
            </a:r>
            <a:r>
              <a:rPr lang="en-US" i="1" dirty="0" smtClean="0"/>
              <a:t>v</a:t>
            </a:r>
            <a:r>
              <a:rPr lang="en-US" dirty="0" smtClean="0"/>
              <a:t>ariables to the</a:t>
            </a:r>
          </a:p>
          <a:p>
            <a:pPr algn="ctr"/>
            <a:r>
              <a:rPr lang="en-US" b="1" dirty="0" smtClean="0"/>
              <a:t>Fixed Factor(s): </a:t>
            </a:r>
            <a:r>
              <a:rPr lang="en-US" dirty="0" smtClean="0"/>
              <a:t>box; click Plots to display the Profile Plots dialog.</a:t>
            </a:r>
          </a:p>
          <a:p>
            <a:pPr algn="ctr"/>
            <a:endParaRPr lang="en-US" dirty="0"/>
          </a:p>
          <a:p>
            <a:pPr algn="ctr"/>
            <a:r>
              <a:rPr lang="en-US" dirty="0" smtClean="0"/>
              <a:t>Note: A </a:t>
            </a:r>
            <a:r>
              <a:rPr lang="en-US" dirty="0"/>
              <a:t>fixed factor has only the levels used in the analysis (e.g</a:t>
            </a:r>
            <a:r>
              <a:rPr lang="en-US" dirty="0" smtClean="0"/>
              <a:t>., gender and age)</a:t>
            </a:r>
            <a:r>
              <a:rPr lang="en-US" dirty="0"/>
              <a:t>. A random factor has many possible levels and </a:t>
            </a:r>
            <a:r>
              <a:rPr lang="en-US" dirty="0" smtClean="0"/>
              <a:t>only a subset of levels </a:t>
            </a:r>
            <a:r>
              <a:rPr lang="en-US" dirty="0"/>
              <a:t>are used in the </a:t>
            </a:r>
            <a:r>
              <a:rPr lang="en-US" dirty="0" smtClean="0"/>
              <a:t>analysis.</a:t>
            </a:r>
          </a:p>
        </p:txBody>
      </p:sp>
      <p:sp>
        <p:nvSpPr>
          <p:cNvPr id="6" name="Oval 5"/>
          <p:cNvSpPr/>
          <p:nvPr/>
        </p:nvSpPr>
        <p:spPr>
          <a:xfrm>
            <a:off x="3505200" y="1828800"/>
            <a:ext cx="5334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33600" y="1752600"/>
            <a:ext cx="1219200" cy="5334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1927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19 at 3.26.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30" y="152400"/>
            <a:ext cx="9144000" cy="6246688"/>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5" name="TextBox 4"/>
          <p:cNvSpPr txBox="1"/>
          <p:nvPr/>
        </p:nvSpPr>
        <p:spPr>
          <a:xfrm>
            <a:off x="4191000" y="4267200"/>
            <a:ext cx="4343400" cy="923330"/>
          </a:xfrm>
          <a:prstGeom prst="rect">
            <a:avLst/>
          </a:prstGeom>
          <a:solidFill>
            <a:srgbClr val="001667"/>
          </a:solidFill>
          <a:ln w="12700">
            <a:solidFill>
              <a:schemeClr val="tx1"/>
            </a:solidFill>
          </a:ln>
        </p:spPr>
        <p:txBody>
          <a:bodyPr wrap="square" rtlCol="0">
            <a:spAutoFit/>
          </a:bodyPr>
          <a:lstStyle/>
          <a:p>
            <a:pPr algn="ctr"/>
            <a:r>
              <a:rPr lang="en-US" dirty="0" smtClean="0"/>
              <a:t>Move gender to the </a:t>
            </a:r>
            <a:r>
              <a:rPr lang="en-US" b="1" dirty="0" smtClean="0"/>
              <a:t>Horizontal Axis: </a:t>
            </a:r>
            <a:r>
              <a:rPr lang="en-US" dirty="0" smtClean="0"/>
              <a:t>box and age to the </a:t>
            </a:r>
            <a:r>
              <a:rPr lang="en-US" b="1" dirty="0" smtClean="0"/>
              <a:t>Separate Lines: </a:t>
            </a:r>
            <a:r>
              <a:rPr lang="en-US" dirty="0" smtClean="0"/>
              <a:t>box.</a:t>
            </a:r>
          </a:p>
          <a:p>
            <a:pPr algn="ctr"/>
            <a:r>
              <a:rPr lang="en-US" dirty="0"/>
              <a:t>C</a:t>
            </a:r>
            <a:r>
              <a:rPr lang="en-US" dirty="0" smtClean="0"/>
              <a:t>lick Add. </a:t>
            </a:r>
          </a:p>
        </p:txBody>
      </p:sp>
      <p:sp>
        <p:nvSpPr>
          <p:cNvPr id="7" name="Oval 6"/>
          <p:cNvSpPr/>
          <p:nvPr/>
        </p:nvSpPr>
        <p:spPr>
          <a:xfrm>
            <a:off x="1981200" y="4114800"/>
            <a:ext cx="1295400" cy="838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43000" y="5105400"/>
            <a:ext cx="5334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970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19 at 3.30.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6230807"/>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5" name="TextBox 4"/>
          <p:cNvSpPr txBox="1"/>
          <p:nvPr/>
        </p:nvSpPr>
        <p:spPr>
          <a:xfrm>
            <a:off x="4191000" y="4419600"/>
            <a:ext cx="3962400" cy="923330"/>
          </a:xfrm>
          <a:prstGeom prst="rect">
            <a:avLst/>
          </a:prstGeom>
          <a:solidFill>
            <a:srgbClr val="001667"/>
          </a:solidFill>
          <a:ln w="12700">
            <a:solidFill>
              <a:schemeClr val="tx1"/>
            </a:solidFill>
          </a:ln>
        </p:spPr>
        <p:txBody>
          <a:bodyPr wrap="square" rtlCol="0">
            <a:spAutoFit/>
          </a:bodyPr>
          <a:lstStyle/>
          <a:p>
            <a:pPr algn="ctr"/>
            <a:r>
              <a:rPr lang="en-US" dirty="0"/>
              <a:t>T</a:t>
            </a:r>
            <a:r>
              <a:rPr lang="en-US" dirty="0" smtClean="0"/>
              <a:t>he gender*age profile plot will be included in the SPSS output. Click Continue.</a:t>
            </a:r>
          </a:p>
        </p:txBody>
      </p:sp>
      <p:sp>
        <p:nvSpPr>
          <p:cNvPr id="6" name="Oval 5"/>
          <p:cNvSpPr/>
          <p:nvPr/>
        </p:nvSpPr>
        <p:spPr>
          <a:xfrm>
            <a:off x="685800" y="5181600"/>
            <a:ext cx="762000" cy="5334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514600" y="5791200"/>
            <a:ext cx="7620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970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3-08-19 at 3.34.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2400"/>
            <a:ext cx="9144000" cy="6242341"/>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5" name="TextBox 4"/>
          <p:cNvSpPr txBox="1"/>
          <p:nvPr/>
        </p:nvSpPr>
        <p:spPr>
          <a:xfrm>
            <a:off x="4267199" y="2133600"/>
            <a:ext cx="4343401" cy="923330"/>
          </a:xfrm>
          <a:prstGeom prst="rect">
            <a:avLst/>
          </a:prstGeom>
          <a:solidFill>
            <a:srgbClr val="001667"/>
          </a:solidFill>
          <a:ln w="12700">
            <a:solidFill>
              <a:schemeClr val="tx1"/>
            </a:solidFill>
          </a:ln>
        </p:spPr>
        <p:txBody>
          <a:bodyPr wrap="square" rtlCol="0">
            <a:spAutoFit/>
          </a:bodyPr>
          <a:lstStyle/>
          <a:p>
            <a:pPr algn="ctr"/>
            <a:r>
              <a:rPr lang="en-US" dirty="0" smtClean="0"/>
              <a:t>Click Post Hoc… to display the Post Hoc Multiple Comparisons for Observed Means dialog.</a:t>
            </a:r>
            <a:endParaRPr lang="en-US" dirty="0"/>
          </a:p>
        </p:txBody>
      </p:sp>
      <p:sp>
        <p:nvSpPr>
          <p:cNvPr id="2" name="Oval 1"/>
          <p:cNvSpPr/>
          <p:nvPr/>
        </p:nvSpPr>
        <p:spPr>
          <a:xfrm>
            <a:off x="3276600" y="2057400"/>
            <a:ext cx="7620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8502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TotalTime>
  <Words>1606</Words>
  <Application>Microsoft Macintosh PowerPoint</Application>
  <PresentationFormat>On-screen Show (4:3)</PresentationFormat>
  <Paragraphs>90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Social Science Research Design and Statistics, 2/e Alfred P. Rovai, Jason D. Baker, and Michael K. Ponton</vt:lpstr>
      <vt:lpstr>Uses of the Between Subjects Analysis of Variance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Watertree Press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Michael Ponton</dc:creator>
  <cp:keywords/>
  <dc:description/>
  <cp:lastModifiedBy>Alfred Rovai</cp:lastModifiedBy>
  <cp:revision>58</cp:revision>
  <dcterms:created xsi:type="dcterms:W3CDTF">2013-06-04T13:30:25Z</dcterms:created>
  <dcterms:modified xsi:type="dcterms:W3CDTF">2013-08-27T09:50:49Z</dcterms:modified>
  <cp:category/>
</cp:coreProperties>
</file>